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353"/>
    <a:srgbClr val="0A300B"/>
    <a:srgbClr val="326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18"/>
  </p:normalViewPr>
  <p:slideViewPr>
    <p:cSldViewPr snapToGrid="0" snapToObjects="1">
      <p:cViewPr varScale="1">
        <p:scale>
          <a:sx n="72" d="100"/>
          <a:sy n="72" d="100"/>
        </p:scale>
        <p:origin x="7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F263-B64B-4519-ADD7-1487B4FA1268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5F6C4-303B-431C-B0DC-D2D81EF0B1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8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F5056-2F4F-B047-86FC-CC6CC3BE8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FD512F-2E16-694D-9E24-3BE132AF7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264DDB-53E1-F043-A305-C045894E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3D8C9B-E77F-1644-92A3-3C72149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109935-4BB8-B642-98FF-8AE10AF6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1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44418-793E-EE41-96E7-28DE7956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32394E-1A38-674F-AA33-AD28E440F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D7383F-5361-D647-9F9E-69DBFBD9F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63B0F4-1823-7646-8097-3E94BD28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C544C1-C400-8F43-A37E-9BD5D7A3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31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07FB85-83C8-3948-A0A3-C092060C2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634F27-26D3-BC4E-BB3C-75AE71C9F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F49E6F-EFF5-C349-B4AB-A4B62077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32F69C-057A-8244-B87F-BAE3CC61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2735F8-AEF6-EF4F-AA1C-DB61F158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75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267B3-BC0A-2341-A3C3-E4CEE3FE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80DB79-9C4A-AD48-A635-47A3DCBD7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EBB8F8-0E91-F445-8599-8261BD6B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BEFA8C-F53E-7F44-AF78-0DCB6949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CFF51C-3486-A344-BD7F-2190A400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19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2A4C5-F68D-EC4B-8A48-5CEA40DC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EF6EB1-6486-2648-9BA1-195B3C42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31A1DD-CC48-5346-8E15-A03B2B13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E094E7-1878-B242-9DCF-1F26DC7D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51EEFC-1DF5-214B-B4ED-AC6A7F0E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84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B9047-7A97-534F-9BF3-AD966776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40C232-3F94-EA46-9259-DC896F5A2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52B218-3639-594F-9624-F90D466C0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1BC018-46F1-5644-914D-5D1A87B9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6AEB4F-B501-2C4A-904D-8309D387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BE5058-3D9F-174C-AF3D-64E97D8C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9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6596D-1B1A-A14A-9A36-0B11A9B3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FCE701-AF52-5642-A5F7-803A66900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31BD18-DF5D-EA47-BD44-2D240E648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951D2FF-ED47-1B43-9F58-6ACA39DB2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E1B4CDD-954B-6D4B-BC13-AF6C5F87D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9B14A56-B958-CE45-95AD-888D005D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CD879D2-1E8E-8241-A6E5-9F36C612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76C784C-272A-1242-A77F-5AA61078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11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CFC8F-41EA-5B42-9A69-FF8E9085A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5AE59B-9018-0545-8859-87D47481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C312A13-7A37-9B4D-ADE4-030F7CAC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31F595-B05C-7A47-9090-8949F931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63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1087DE-4430-6649-97BC-3281D91F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11B68F-EBAF-2248-BF0B-EACFB6DD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BD5426-2CFD-0B48-A71F-B7C7D0C0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94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148F3-B4F2-D446-8E0C-1F4953E6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FA3ECD-D391-2244-B422-0648EB879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9F79C8-5F64-594A-A60C-6869471D1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CF84DE-697B-B44D-8863-735000D5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EC3210-8EAD-C441-A03E-AE5B4553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106ADA-33F8-974A-823D-3EA0EFD8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52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F6F71-C3DD-344E-9881-9613BFD4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F648C0-2174-9B41-8DB0-C4EEFFD61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077D54-CD6F-1E4E-BA29-817E757A2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0A14AA-5AC2-214D-B3DE-7D00EC69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4359F5-8CDC-4845-ABCB-EA4DA6B2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4EEF48-78BF-A142-A3D5-1FADF0E7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99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C44C0A3-3FB7-6C40-BBC0-450FB6E4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186776-D2AC-374F-B778-2D4425174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02CE71-BC23-6246-854B-F7B543806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2F5F-BC4D-F941-894B-10BB9ADE7673}" type="datetimeFigureOut">
              <a:rPr lang="pt-BR" smtClean="0"/>
              <a:t>01/05/2022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58FEA1-01B8-F641-9D41-322E82099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B93A70-AD03-0A40-9E34-3C09DD108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5D49-0A0F-2741-871F-CA83B3DF9B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25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/>
          <p:cNvGrpSpPr/>
          <p:nvPr/>
        </p:nvGrpSpPr>
        <p:grpSpPr>
          <a:xfrm>
            <a:off x="-1" y="24969"/>
            <a:ext cx="12192001" cy="6938982"/>
            <a:chOff x="-1" y="0"/>
            <a:chExt cx="12192001" cy="6858000"/>
          </a:xfrm>
        </p:grpSpPr>
        <p:pic>
          <p:nvPicPr>
            <p:cNvPr id="4" name="Google Shape;57;p13">
              <a:extLst>
                <a:ext uri="{FF2B5EF4-FFF2-40B4-BE49-F238E27FC236}">
                  <a16:creationId xmlns:a16="http://schemas.microsoft.com/office/drawing/2014/main" id="{2C734A78-39DE-7246-9280-06BE30A9856D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2416"/>
            <a:stretch/>
          </p:blipFill>
          <p:spPr>
            <a:xfrm>
              <a:off x="-1" y="0"/>
              <a:ext cx="12192001" cy="685800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</p:pic>
        <p:pic>
          <p:nvPicPr>
            <p:cNvPr id="7" name="Google Shape;57;p13">
              <a:extLst>
                <a:ext uri="{FF2B5EF4-FFF2-40B4-BE49-F238E27FC236}">
                  <a16:creationId xmlns:a16="http://schemas.microsoft.com/office/drawing/2014/main" id="{2C734A78-39DE-7246-9280-06BE30A9856D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13231" t="70250" r="66233" b="497"/>
            <a:stretch/>
          </p:blipFill>
          <p:spPr>
            <a:xfrm>
              <a:off x="95535" y="4797191"/>
              <a:ext cx="2565780" cy="2006221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</p:pic>
        <p:pic>
          <p:nvPicPr>
            <p:cNvPr id="8" name="Google Shape;57;p13">
              <a:extLst>
                <a:ext uri="{FF2B5EF4-FFF2-40B4-BE49-F238E27FC236}">
                  <a16:creationId xmlns:a16="http://schemas.microsoft.com/office/drawing/2014/main" id="{2C734A78-39DE-7246-9280-06BE30A9856D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29834" t="40798" r="58040" b="30546"/>
            <a:stretch/>
          </p:blipFill>
          <p:spPr>
            <a:xfrm>
              <a:off x="2483893" y="4892723"/>
              <a:ext cx="1357669" cy="196527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</p:pic>
      </p:grpSp>
      <p:sp>
        <p:nvSpPr>
          <p:cNvPr id="22" name="Google Shape;67;p14">
            <a:extLst>
              <a:ext uri="{FF2B5EF4-FFF2-40B4-BE49-F238E27FC236}">
                <a16:creationId xmlns:a16="http://schemas.microsoft.com/office/drawing/2014/main" id="{5EE98200-C75E-3E43-B88B-CF7EA55D6CF1}"/>
              </a:ext>
            </a:extLst>
          </p:cNvPr>
          <p:cNvSpPr txBox="1"/>
          <p:nvPr/>
        </p:nvSpPr>
        <p:spPr>
          <a:xfrm>
            <a:off x="105093" y="46445"/>
            <a:ext cx="3508348" cy="6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01/05/2022</a:t>
            </a:r>
            <a:endParaRPr sz="3200" dirty="0">
              <a:solidFill>
                <a:schemeClr val="bg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C161EA7-322D-0045-BF49-817A02F91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91466"/>
              </p:ext>
            </p:extLst>
          </p:nvPr>
        </p:nvGraphicFramePr>
        <p:xfrm>
          <a:off x="7070501" y="236685"/>
          <a:ext cx="5179808" cy="515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455">
                  <a:extLst>
                    <a:ext uri="{9D8B030D-6E8A-4147-A177-3AD203B41FA5}">
                      <a16:colId xmlns:a16="http://schemas.microsoft.com/office/drawing/2014/main" val="958796234"/>
                    </a:ext>
                  </a:extLst>
                </a:gridCol>
                <a:gridCol w="3825353">
                  <a:extLst>
                    <a:ext uri="{9D8B030D-6E8A-4147-A177-3AD203B41FA5}">
                      <a16:colId xmlns:a16="http://schemas.microsoft.com/office/drawing/2014/main" val="911308980"/>
                    </a:ext>
                  </a:extLst>
                </a:gridCol>
              </a:tblGrid>
              <a:tr h="1586097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CASOS CONFIRMADOS </a:t>
                      </a:r>
                      <a:endParaRPr lang="pt-BR" sz="18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positivo laboratorial)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2463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(Teste-rápido COVID-19</a:t>
                      </a:r>
                      <a:r>
                        <a:rPr lang="pt-BR" sz="1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anticorpo)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(Teste-rápido COVID-19 antígeno)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(RT – PCR LACEN)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Destes 320</a:t>
                      </a:r>
                      <a:r>
                        <a:rPr lang="pt-BR" sz="1200" b="1" i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2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indígenas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60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CONFIRMADOS</a:t>
                      </a:r>
                      <a:r>
                        <a:rPr lang="pt-BR" sz="1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 ISOLAMENTO DOMICILIAR </a:t>
                      </a:r>
                      <a:r>
                        <a:rPr lang="pt-BR" sz="105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(em período de transmissão)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33918"/>
                  </a:ext>
                </a:extLst>
              </a:tr>
              <a:tr h="56860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CURA CLÍNICA </a:t>
                      </a:r>
                      <a:r>
                        <a:rPr lang="pt-BR" sz="105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(fora do período de transmissão)</a:t>
                      </a:r>
                      <a:b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2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r>
                        <a:rPr lang="pt-BR" sz="1200" b="1" i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indígenas</a:t>
                      </a:r>
                      <a:endParaRPr lang="pt-BR" sz="9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0868"/>
                  </a:ext>
                </a:extLst>
              </a:tr>
              <a:tr h="56860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INTERNADOS (</a:t>
                      </a:r>
                      <a:r>
                        <a:rPr lang="pt-BR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confirmados)</a:t>
                      </a:r>
                    </a:p>
                    <a:p>
                      <a:pPr lvl="0" algn="l"/>
                      <a:r>
                        <a:rPr lang="pt-BR" sz="12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r>
                        <a:rPr lang="pt-BR" sz="1200" b="1" i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indígena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799110"/>
                  </a:ext>
                </a:extLst>
              </a:tr>
              <a:tr h="1803270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  <a:p>
                      <a:pPr algn="ctr"/>
                      <a:r>
                        <a:rPr lang="pt-BR" sz="16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(ÓBITOS)</a:t>
                      </a:r>
                    </a:p>
                    <a:p>
                      <a:pPr algn="ctr"/>
                      <a:endParaRPr lang="pt-BR" sz="11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pt-BR" sz="1100" b="1" i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não indígenas</a:t>
                      </a:r>
                      <a:endParaRPr lang="pt-BR" sz="11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pt-BR" sz="11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indígenas</a:t>
                      </a:r>
                    </a:p>
                    <a:p>
                      <a:pPr algn="ctr"/>
                      <a:endParaRPr lang="pt-BR" sz="10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itchFamily="34" charset="0"/>
                        <a:buNone/>
                      </a:pP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ÓBITOS</a:t>
                      </a: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endParaRPr lang="pt-B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endParaRPr lang="pt-B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endParaRPr lang="pt-BR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Font typeface="Arial" pitchFamily="34" charset="0"/>
                        <a:buNone/>
                      </a:pPr>
                      <a:r>
                        <a:rPr lang="pt-BR" sz="1600" b="1" i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ÓBITOS</a:t>
                      </a:r>
                    </a:p>
                    <a:p>
                      <a:pPr lvl="0" algn="l"/>
                      <a:endParaRPr lang="pt-B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54149"/>
                  </a:ext>
                </a:extLst>
              </a:tr>
            </a:tbl>
          </a:graphicData>
        </a:graphic>
      </p:graphicFrame>
      <p:sp>
        <p:nvSpPr>
          <p:cNvPr id="11" name="Google Shape;67;p14">
            <a:extLst>
              <a:ext uri="{FF2B5EF4-FFF2-40B4-BE49-F238E27FC236}">
                <a16:creationId xmlns:a16="http://schemas.microsoft.com/office/drawing/2014/main" id="{28CA7261-6637-45FE-97D1-BBA7E6FF09C2}"/>
              </a:ext>
            </a:extLst>
          </p:cNvPr>
          <p:cNvSpPr txBox="1"/>
          <p:nvPr/>
        </p:nvSpPr>
        <p:spPr>
          <a:xfrm>
            <a:off x="2368495" y="73616"/>
            <a:ext cx="1588465" cy="486247"/>
          </a:xfrm>
          <a:prstGeom prst="roundRect">
            <a:avLst>
              <a:gd name="adj" fmla="val 25365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18:00</a:t>
            </a:r>
            <a:endParaRPr sz="3200" dirty="0">
              <a:solidFill>
                <a:schemeClr val="bg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026" name="Imagem 1" descr="C:\Users\SEMSA\Desktop\Logo Sec.Min. de Saúde.png">
            <a:extLst>
              <a:ext uri="{FF2B5EF4-FFF2-40B4-BE49-F238E27FC236}">
                <a16:creationId xmlns:a16="http://schemas.microsoft.com/office/drawing/2014/main" id="{45E7746B-39D1-45A5-93B5-767C506F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6899" y="248289"/>
            <a:ext cx="737725" cy="6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C1FFAEE9-91FB-4FCC-999C-D8F6816AA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61940"/>
              </p:ext>
            </p:extLst>
          </p:nvPr>
        </p:nvGraphicFramePr>
        <p:xfrm>
          <a:off x="3523289" y="2999163"/>
          <a:ext cx="3455053" cy="3720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961">
                  <a:extLst>
                    <a:ext uri="{9D8B030D-6E8A-4147-A177-3AD203B41FA5}">
                      <a16:colId xmlns:a16="http://schemas.microsoft.com/office/drawing/2014/main" val="958796234"/>
                    </a:ext>
                  </a:extLst>
                </a:gridCol>
                <a:gridCol w="2648092">
                  <a:extLst>
                    <a:ext uri="{9D8B030D-6E8A-4147-A177-3AD203B41FA5}">
                      <a16:colId xmlns:a16="http://schemas.microsoft.com/office/drawing/2014/main" val="911308980"/>
                    </a:ext>
                  </a:extLst>
                </a:gridCol>
              </a:tblGrid>
              <a:tr h="46907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BOLETIM HOSPITAL GERAL DOUTOR MELVINO DE JESUS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4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0868"/>
                  </a:ext>
                </a:extLst>
              </a:tr>
              <a:tr h="1063239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pt-BR" sz="24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total de 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INTERNADOS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(capacidade de 16 leitos clínicos</a:t>
                      </a:r>
                      <a:r>
                        <a:rPr lang="pt-BR" sz="12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COVID-19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+ 3 leitos de UCI) desde o inicio das internações por COVID-19 até a presente data. Destes: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799110"/>
                  </a:ext>
                </a:extLst>
              </a:tr>
              <a:tr h="5003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Estão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INTERNADOS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hoje </a:t>
                      </a:r>
                      <a:r>
                        <a:rPr lang="pt-BR" sz="1200" b="1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 01/05/2022</a:t>
                      </a:r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54149"/>
                  </a:ext>
                </a:extLst>
              </a:tr>
              <a:tr h="531619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Receberam</a:t>
                      </a:r>
                      <a:r>
                        <a:rPr lang="pt-BR" sz="14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 HOSPITALAR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172252"/>
                  </a:ext>
                </a:extLst>
              </a:tr>
              <a:tr h="500348"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Tiveram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TRANSFERÊNCIA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</a:t>
                      </a:r>
                      <a:r>
                        <a:rPr lang="pt-BR" sz="12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outro município.</a:t>
                      </a:r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014869"/>
                  </a:ext>
                </a:extLst>
              </a:tr>
              <a:tr h="5003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Internados que tiveram</a:t>
                      </a:r>
                      <a:r>
                        <a:rPr lang="pt-BR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ÓBITO </a:t>
                      </a:r>
                      <a:r>
                        <a:rPr lang="pt-BR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904299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C1FFAEE9-91FB-4FCC-999C-D8F6816AA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94396"/>
              </p:ext>
            </p:extLst>
          </p:nvPr>
        </p:nvGraphicFramePr>
        <p:xfrm>
          <a:off x="7070501" y="5496610"/>
          <a:ext cx="4984124" cy="1223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48">
                  <a:extLst>
                    <a:ext uri="{9D8B030D-6E8A-4147-A177-3AD203B41FA5}">
                      <a16:colId xmlns:a16="http://schemas.microsoft.com/office/drawing/2014/main" val="958796234"/>
                    </a:ext>
                  </a:extLst>
                </a:gridCol>
                <a:gridCol w="1047196">
                  <a:extLst>
                    <a:ext uri="{9D8B030D-6E8A-4147-A177-3AD203B41FA5}">
                      <a16:colId xmlns:a16="http://schemas.microsoft.com/office/drawing/2014/main" val="911308980"/>
                    </a:ext>
                  </a:extLst>
                </a:gridCol>
                <a:gridCol w="556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2268"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r>
                        <a:rPr lang="pt-BR" sz="1200" b="1" baseline="0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DIÁRIO</a:t>
                      </a:r>
                      <a:endParaRPr lang="pt-BR" sz="1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4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rgbClr val="E8E3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850868"/>
                  </a:ext>
                </a:extLst>
              </a:tr>
              <a:tr h="455612"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POSITIVO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0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</a:t>
                      </a:r>
                      <a:r>
                        <a:rPr lang="pt-BR" sz="10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HOSPITALAR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sz="1800" b="1" i="0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ÓBITO</a:t>
                      </a:r>
                      <a:r>
                        <a:rPr lang="pt-BR" sz="10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MUNICÍPIO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014869"/>
                  </a:ext>
                </a:extLst>
              </a:tr>
              <a:tr h="45561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BR" sz="10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NEGATIVO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E8E3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00B">
                        <a:alpha val="85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l"/>
                      <a:r>
                        <a:rPr lang="pt-BR" sz="1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</a:t>
                      </a:r>
                      <a:r>
                        <a:rPr lang="pt-BR" sz="1000" b="1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HOSPITALAR </a:t>
                      </a:r>
                      <a:endParaRPr lang="pt-BR" sz="10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pt-B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904299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9530366" y="3658417"/>
            <a:ext cx="2221628" cy="623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pessoas em       Benjamin </a:t>
            </a:r>
            <a:r>
              <a:rPr lang="pt-BR" sz="1400" b="1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Constant-AM</a:t>
            </a:r>
            <a:r>
              <a:rPr lang="pt-BR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9530366" y="4590750"/>
            <a:ext cx="2408349" cy="769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pt-BR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pessoas residentes em Benjamin que foram a óbito em outra localidade)</a:t>
            </a:r>
          </a:p>
        </p:txBody>
      </p:sp>
    </p:spTree>
    <p:extLst>
      <p:ext uri="{BB962C8B-B14F-4D97-AF65-F5344CB8AC3E}">
        <p14:creationId xmlns:p14="http://schemas.microsoft.com/office/powerpoint/2010/main" val="2945906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180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Epidemiologia</cp:lastModifiedBy>
  <cp:revision>1207</cp:revision>
  <cp:lastPrinted>2020-04-17T14:14:05Z</cp:lastPrinted>
  <dcterms:created xsi:type="dcterms:W3CDTF">2020-03-21T22:23:02Z</dcterms:created>
  <dcterms:modified xsi:type="dcterms:W3CDTF">2022-05-01T23:09:01Z</dcterms:modified>
</cp:coreProperties>
</file>